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4"/>
  </p:sldMasterIdLst>
  <p:notesMasterIdLst>
    <p:notesMasterId r:id="rId23"/>
  </p:notesMasterIdLst>
  <p:handoutMasterIdLst>
    <p:handoutMasterId r:id="rId24"/>
  </p:handoutMasterIdLst>
  <p:sldIdLst>
    <p:sldId id="256" r:id="rId5"/>
    <p:sldId id="263" r:id="rId6"/>
    <p:sldId id="262" r:id="rId7"/>
    <p:sldId id="270" r:id="rId8"/>
    <p:sldId id="257" r:id="rId9"/>
    <p:sldId id="269" r:id="rId10"/>
    <p:sldId id="271" r:id="rId11"/>
    <p:sldId id="265" r:id="rId12"/>
    <p:sldId id="261" r:id="rId13"/>
    <p:sldId id="259" r:id="rId14"/>
    <p:sldId id="272" r:id="rId15"/>
    <p:sldId id="267" r:id="rId16"/>
    <p:sldId id="268" r:id="rId17"/>
    <p:sldId id="274" r:id="rId18"/>
    <p:sldId id="273" r:id="rId19"/>
    <p:sldId id="266" r:id="rId20"/>
    <p:sldId id="264" r:id="rId21"/>
    <p:sldId id="260" r:id="rId22"/>
  </p:sldIdLst>
  <p:sldSz cx="9144000" cy="6858000" type="screen4x3"/>
  <p:notesSz cx="6980238"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81" d="100"/>
          <a:sy n="81" d="100"/>
        </p:scale>
        <p:origin x="-1032" y="-336"/>
      </p:cViewPr>
      <p:guideLst>
        <p:guide orient="horz" pos="2160"/>
        <p:guide pos="2880"/>
      </p:guideLst>
    </p:cSldViewPr>
  </p:slideViewPr>
  <p:notesTextViewPr>
    <p:cViewPr>
      <p:scale>
        <a:sx n="100" d="100"/>
        <a:sy n="100" d="100"/>
      </p:scale>
      <p:origin x="0" y="0"/>
    </p:cViewPr>
  </p:notesTextViewPr>
  <p:notesViewPr>
    <p:cSldViewPr>
      <p:cViewPr varScale="1">
        <p:scale>
          <a:sx n="70" d="100"/>
          <a:sy n="70" d="100"/>
        </p:scale>
        <p:origin x="-1998" y="-96"/>
      </p:cViewPr>
      <p:guideLst>
        <p:guide orient="horz" pos="2880"/>
        <p:guide pos="219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25402" cy="457513"/>
          </a:xfrm>
          <a:prstGeom prst="rect">
            <a:avLst/>
          </a:prstGeom>
        </p:spPr>
        <p:txBody>
          <a:bodyPr vert="horz" lIns="90416" tIns="45208" rIns="90416" bIns="45208" rtlCol="0"/>
          <a:lstStyle>
            <a:lvl1pPr algn="l">
              <a:defRPr sz="1200"/>
            </a:lvl1pPr>
          </a:lstStyle>
          <a:p>
            <a:endParaRPr lang="en-US"/>
          </a:p>
        </p:txBody>
      </p:sp>
      <p:sp>
        <p:nvSpPr>
          <p:cNvPr id="3" name="Date Placeholder 2"/>
          <p:cNvSpPr>
            <a:spLocks noGrp="1"/>
          </p:cNvSpPr>
          <p:nvPr>
            <p:ph type="dt" sz="quarter" idx="1"/>
          </p:nvPr>
        </p:nvSpPr>
        <p:spPr>
          <a:xfrm>
            <a:off x="3953256" y="0"/>
            <a:ext cx="3025402" cy="457513"/>
          </a:xfrm>
          <a:prstGeom prst="rect">
            <a:avLst/>
          </a:prstGeom>
        </p:spPr>
        <p:txBody>
          <a:bodyPr vert="horz" lIns="90416" tIns="45208" rIns="90416" bIns="45208" rtlCol="0"/>
          <a:lstStyle>
            <a:lvl1pPr algn="r">
              <a:defRPr sz="1200"/>
            </a:lvl1pPr>
          </a:lstStyle>
          <a:p>
            <a:fld id="{26AC6B88-D846-4B06-BDF4-388479F77990}" type="datetimeFigureOut">
              <a:rPr lang="en-US" smtClean="0"/>
              <a:t>1/26/2011</a:t>
            </a:fld>
            <a:endParaRPr lang="en-US"/>
          </a:p>
        </p:txBody>
      </p:sp>
      <p:sp>
        <p:nvSpPr>
          <p:cNvPr id="4" name="Footer Placeholder 3"/>
          <p:cNvSpPr>
            <a:spLocks noGrp="1"/>
          </p:cNvSpPr>
          <p:nvPr>
            <p:ph type="ftr" sz="quarter" idx="2"/>
          </p:nvPr>
        </p:nvSpPr>
        <p:spPr>
          <a:xfrm>
            <a:off x="1" y="8684926"/>
            <a:ext cx="3025402" cy="457513"/>
          </a:xfrm>
          <a:prstGeom prst="rect">
            <a:avLst/>
          </a:prstGeom>
        </p:spPr>
        <p:txBody>
          <a:bodyPr vert="horz" lIns="90416" tIns="45208" rIns="90416" bIns="45208" rtlCol="0" anchor="b"/>
          <a:lstStyle>
            <a:lvl1pPr algn="l">
              <a:defRPr sz="1200"/>
            </a:lvl1pPr>
          </a:lstStyle>
          <a:p>
            <a:endParaRPr lang="en-US"/>
          </a:p>
        </p:txBody>
      </p:sp>
      <p:sp>
        <p:nvSpPr>
          <p:cNvPr id="5" name="Slide Number Placeholder 4"/>
          <p:cNvSpPr>
            <a:spLocks noGrp="1"/>
          </p:cNvSpPr>
          <p:nvPr>
            <p:ph type="sldNum" sz="quarter" idx="3"/>
          </p:nvPr>
        </p:nvSpPr>
        <p:spPr>
          <a:xfrm>
            <a:off x="3953256" y="8684926"/>
            <a:ext cx="3025402" cy="457513"/>
          </a:xfrm>
          <a:prstGeom prst="rect">
            <a:avLst/>
          </a:prstGeom>
        </p:spPr>
        <p:txBody>
          <a:bodyPr vert="horz" lIns="90416" tIns="45208" rIns="90416" bIns="45208" rtlCol="0" anchor="b"/>
          <a:lstStyle>
            <a:lvl1pPr algn="r">
              <a:defRPr sz="1200"/>
            </a:lvl1pPr>
          </a:lstStyle>
          <a:p>
            <a:fld id="{F0961032-911C-4057-BE51-87DEA9D97D5C}"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5775" cy="457200"/>
          </a:xfrm>
          <a:prstGeom prst="rect">
            <a:avLst/>
          </a:prstGeom>
        </p:spPr>
        <p:txBody>
          <a:bodyPr vert="horz" lIns="92130" tIns="46066" rIns="92130" bIns="46066" rtlCol="0"/>
          <a:lstStyle>
            <a:lvl1pPr algn="l">
              <a:defRPr sz="1200"/>
            </a:lvl1pPr>
          </a:lstStyle>
          <a:p>
            <a:pPr>
              <a:defRPr/>
            </a:pPr>
            <a:endParaRPr lang="en-US"/>
          </a:p>
        </p:txBody>
      </p:sp>
      <p:sp>
        <p:nvSpPr>
          <p:cNvPr id="3" name="Date Placeholder 2"/>
          <p:cNvSpPr>
            <a:spLocks noGrp="1"/>
          </p:cNvSpPr>
          <p:nvPr>
            <p:ph type="dt" idx="1"/>
          </p:nvPr>
        </p:nvSpPr>
        <p:spPr>
          <a:xfrm>
            <a:off x="3952876" y="0"/>
            <a:ext cx="3025775" cy="457200"/>
          </a:xfrm>
          <a:prstGeom prst="rect">
            <a:avLst/>
          </a:prstGeom>
        </p:spPr>
        <p:txBody>
          <a:bodyPr vert="horz" lIns="92130" tIns="46066" rIns="92130" bIns="46066" rtlCol="0"/>
          <a:lstStyle>
            <a:lvl1pPr algn="r">
              <a:defRPr sz="1200"/>
            </a:lvl1pPr>
          </a:lstStyle>
          <a:p>
            <a:pPr>
              <a:defRPr/>
            </a:pPr>
            <a:fld id="{B727C39F-C3CD-4D31-8549-D0C99D958A8B}" type="datetimeFigureOut">
              <a:rPr lang="en-US"/>
              <a:pPr>
                <a:defRPr/>
              </a:pPr>
              <a:t>1/26/2011</a:t>
            </a:fld>
            <a:endParaRPr lang="en-US" dirty="0"/>
          </a:p>
        </p:txBody>
      </p:sp>
      <p:sp>
        <p:nvSpPr>
          <p:cNvPr id="4" name="Slide Image Placeholder 3"/>
          <p:cNvSpPr>
            <a:spLocks noGrp="1" noRot="1" noChangeAspect="1"/>
          </p:cNvSpPr>
          <p:nvPr>
            <p:ph type="sldImg" idx="2"/>
          </p:nvPr>
        </p:nvSpPr>
        <p:spPr>
          <a:xfrm>
            <a:off x="1203325" y="685800"/>
            <a:ext cx="4573588" cy="3429000"/>
          </a:xfrm>
          <a:prstGeom prst="rect">
            <a:avLst/>
          </a:prstGeom>
          <a:noFill/>
          <a:ln w="12700">
            <a:solidFill>
              <a:prstClr val="black"/>
            </a:solidFill>
          </a:ln>
        </p:spPr>
        <p:txBody>
          <a:bodyPr vert="horz" lIns="92130" tIns="46066" rIns="92130" bIns="46066" rtlCol="0" anchor="ctr"/>
          <a:lstStyle/>
          <a:p>
            <a:pPr lvl="0"/>
            <a:endParaRPr lang="en-US" noProof="0" dirty="0" smtClean="0"/>
          </a:p>
        </p:txBody>
      </p:sp>
      <p:sp>
        <p:nvSpPr>
          <p:cNvPr id="5" name="Notes Placeholder 4"/>
          <p:cNvSpPr>
            <a:spLocks noGrp="1"/>
          </p:cNvSpPr>
          <p:nvPr>
            <p:ph type="body" sz="quarter" idx="3"/>
          </p:nvPr>
        </p:nvSpPr>
        <p:spPr>
          <a:xfrm>
            <a:off x="698501" y="4343400"/>
            <a:ext cx="5583238" cy="4114800"/>
          </a:xfrm>
          <a:prstGeom prst="rect">
            <a:avLst/>
          </a:prstGeom>
        </p:spPr>
        <p:txBody>
          <a:bodyPr vert="horz" lIns="92130" tIns="46066" rIns="92130" bIns="46066"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3025775" cy="457200"/>
          </a:xfrm>
          <a:prstGeom prst="rect">
            <a:avLst/>
          </a:prstGeom>
        </p:spPr>
        <p:txBody>
          <a:bodyPr vert="horz" lIns="92130" tIns="46066" rIns="92130" bIns="46066"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952876" y="8685213"/>
            <a:ext cx="3025775" cy="457200"/>
          </a:xfrm>
          <a:prstGeom prst="rect">
            <a:avLst/>
          </a:prstGeom>
        </p:spPr>
        <p:txBody>
          <a:bodyPr vert="horz" lIns="92130" tIns="46066" rIns="92130" bIns="46066" rtlCol="0" anchor="b"/>
          <a:lstStyle>
            <a:lvl1pPr algn="r">
              <a:defRPr sz="1200"/>
            </a:lvl1pPr>
          </a:lstStyle>
          <a:p>
            <a:pPr>
              <a:defRPr/>
            </a:pPr>
            <a:fld id="{FF98D0FC-3E7F-425E-8B7F-976364CA68D9}"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p:spPr>
      </p:sp>
      <p:sp>
        <p:nvSpPr>
          <p:cNvPr id="163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63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BF5D227-6480-424B-8561-FD0DD3070BBC}" type="slidenum">
              <a:rPr lang="en-US" smtClean="0"/>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Start with our table discussion: At your tables share out the similarities and differences between essential questions and guiding questions. Look at the types of questioning we have here. There are both Essential Questions and Guiding Questions. Share Out</a:t>
            </a:r>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E1CB66-91C8-4CFD-9476-A51C576153A3}" type="slidenum">
              <a:rPr lang="en-US" smtClean="0"/>
              <a:pPr/>
              <a:t>10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F98D0FC-3E7F-425E-8B7F-976364CA68D9}" type="slidenum">
              <a:rPr lang="en-US" smtClean="0"/>
              <a:pPr>
                <a:defRPr/>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F98D0FC-3E7F-425E-8B7F-976364CA68D9}" type="slidenum">
              <a:rPr lang="en-US" smtClean="0"/>
              <a:pPr>
                <a:defRPr/>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F98D0FC-3E7F-425E-8B7F-976364CA68D9}" type="slidenum">
              <a:rPr lang="en-US" smtClean="0"/>
              <a:pPr>
                <a:defRPr/>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F98D0FC-3E7F-425E-8B7F-976364CA68D9}" type="slidenum">
              <a:rPr lang="en-US" smtClean="0"/>
              <a:pPr>
                <a:defRPr/>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F98D0FC-3E7F-425E-8B7F-976364CA68D9}" type="slidenum">
              <a:rPr lang="en-US" smtClean="0"/>
              <a:pPr>
                <a:defRPr/>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56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1117D64-DA33-4125-8165-3518E71FFD4C}" type="slidenum">
              <a:rPr lang="en-US" smtClean="0"/>
              <a:pPr/>
              <a:t>16</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35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1A146D3-C54B-41DE-A208-0D6DA4607992}" type="slidenum">
              <a:rPr lang="en-US" smtClean="0"/>
              <a:pPr/>
              <a:t>17</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45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096EA9E-EBF0-4132-8B73-EE6E16FDBE0B}" type="slidenum">
              <a:rPr lang="en-US" smtClean="0"/>
              <a:pPr/>
              <a:t>18</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9695D9F-C667-498E-A081-A41B55261601}" type="slidenum">
              <a:rPr lang="en-US" smtClean="0"/>
              <a:pPr/>
              <a:t>2</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Review the CBC</a:t>
            </a:r>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ACF600D-3B18-4B78-A7DC-00EE2E806131}" type="slidenum">
              <a:rPr lang="en-US" smtClean="0"/>
              <a:pPr/>
              <a:t>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Think of questions in your life that fit this definition—don’t just think about it like a teacher; consider the question as a thoughtful adult.  What is a question that any thoughtful and intellectually-alive person ponders and should keep pondering?</a:t>
            </a:r>
          </a:p>
          <a:p>
            <a:endParaRPr lang="en-US" dirty="0" smtClean="0"/>
          </a:p>
          <a:p>
            <a:r>
              <a:rPr lang="en-US" dirty="0" smtClean="0"/>
              <a:t>“Essential” questions are broad in scope and timeless by nature—perpetually arguable – what is justice? Is art a matter of taste or principles?   We may arrive at or be helped to grasp understanding of these questions, but we soon learn these answers are invariably provisional.  We change our minds due to reflection to experiences, etc. That is expected and beneficial.  A good education is grounded in such life-long questions. These big-idea questions signal that education is not just about learning the answer but about learning how to learn.</a:t>
            </a:r>
          </a:p>
          <a:p>
            <a:r>
              <a:rPr lang="en-US" dirty="0" smtClean="0"/>
              <a:t>In the second connotation, the essential questions point to the big ideas of a subject. They are historically important and very much “alive” in the field.  What is healthful eating? Stirs lively debate among nutritionists, physicians, diet promoters and the general public.</a:t>
            </a:r>
            <a:endParaRPr lang="en-US" dirty="0" smtClean="0"/>
          </a:p>
          <a:p>
            <a:r>
              <a:rPr lang="en-US" dirty="0" smtClean="0"/>
              <a:t>In the last important connotation, a question is considered essential when it helps students make sense of important but complicated ideas, knowledge, and know-how-findings that may be understood by experts, but not yet grasped or seen as valuable by the learner. How do the best writers hook and hold their readers?  By actively exploring such questions, the learner is helped to arrive at important understandings as well as greater coherence in their content knowledge and skill.</a:t>
            </a:r>
            <a:endParaRPr lang="en-US" dirty="0"/>
          </a:p>
        </p:txBody>
      </p:sp>
      <p:sp>
        <p:nvSpPr>
          <p:cNvPr id="4" name="Slide Number Placeholder 3"/>
          <p:cNvSpPr>
            <a:spLocks noGrp="1"/>
          </p:cNvSpPr>
          <p:nvPr>
            <p:ph type="sldNum" sz="quarter" idx="10"/>
          </p:nvPr>
        </p:nvSpPr>
        <p:spPr/>
        <p:txBody>
          <a:bodyPr/>
          <a:lstStyle/>
          <a:p>
            <a:pPr>
              <a:defRPr/>
            </a:pPr>
            <a:fld id="{FF98D0FC-3E7F-425E-8B7F-976364CA68D9}" type="slidenum">
              <a:rPr lang="en-US" smtClean="0"/>
              <a:pPr>
                <a:defRPr/>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These focus on the 21</a:t>
            </a:r>
            <a:r>
              <a:rPr lang="en-US" baseline="30000" smtClean="0"/>
              <a:t>st</a:t>
            </a:r>
            <a:r>
              <a:rPr lang="en-US" smtClean="0"/>
              <a:t> century skills and WEBBS DOK.  Additionally they are open ended questions. Promotes deeper cognitive thinking and allows real word connections for students. critical thinking/problem solving</a:t>
            </a:r>
            <a:br>
              <a:rPr lang="en-US" smtClean="0"/>
            </a:br>
            <a:r>
              <a:rPr lang="en-US" smtClean="0"/>
              <a:t>--collaboration/leading by influence</a:t>
            </a:r>
            <a:br>
              <a:rPr lang="en-US" smtClean="0"/>
            </a:br>
            <a:r>
              <a:rPr lang="en-US" smtClean="0"/>
              <a:t>--agility and adaptability</a:t>
            </a:r>
            <a:br>
              <a:rPr lang="en-US" smtClean="0"/>
            </a:br>
            <a:r>
              <a:rPr lang="en-US" smtClean="0"/>
              <a:t>--initiative and entrepreneurialism</a:t>
            </a:r>
            <a:br>
              <a:rPr lang="en-US" smtClean="0"/>
            </a:br>
            <a:r>
              <a:rPr lang="en-US" smtClean="0"/>
              <a:t>--effective oral and written communication</a:t>
            </a:r>
            <a:br>
              <a:rPr lang="en-US" smtClean="0"/>
            </a:br>
            <a:r>
              <a:rPr lang="en-US" smtClean="0"/>
              <a:t>--accessing and analyzing information</a:t>
            </a:r>
            <a:br>
              <a:rPr lang="en-US" smtClean="0"/>
            </a:br>
            <a:r>
              <a:rPr lang="en-US" smtClean="0"/>
              <a:t>--curiosity and imagination</a:t>
            </a:r>
          </a:p>
        </p:txBody>
      </p:sp>
      <p:sp>
        <p:nvSpPr>
          <p:cNvPr id="194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7141034-049A-4B67-A6FC-2147E6106688}" type="slidenum">
              <a:rPr lang="en-US" smtClean="0"/>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F98D0FC-3E7F-425E-8B7F-976364CA68D9}" type="slidenum">
              <a:rPr lang="en-US" smtClean="0"/>
              <a:pPr>
                <a:defRPr/>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F98D0FC-3E7F-425E-8B7F-976364CA68D9}" type="slidenum">
              <a:rPr lang="en-US" smtClean="0"/>
              <a:pPr>
                <a:defRPr/>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04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0545FE6-7E44-4B28-80F8-38DFFC19ABB6}" type="slidenum">
              <a:rPr lang="en-US" smtClean="0"/>
              <a:pPr/>
              <a:t>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p:spPr>
      </p:sp>
      <p:sp>
        <p:nvSpPr>
          <p:cNvPr id="215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15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9C9A433-D0CA-4EAC-A9AF-E72D80F8AD7C}" type="slidenum">
              <a:rPr lang="en-US" smtClean="0"/>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F6DF8116-E729-40AB-8CB8-B067CB334262}" type="datetimeFigureOut">
              <a:rPr lang="en-US"/>
              <a:pPr>
                <a:defRPr/>
              </a:pPr>
              <a:t>1/26/2011</a:t>
            </a:fld>
            <a:endParaRPr lang="en-US" dirty="0"/>
          </a:p>
        </p:txBody>
      </p:sp>
      <p:sp>
        <p:nvSpPr>
          <p:cNvPr id="5" name="Footer Placeholder 18"/>
          <p:cNvSpPr>
            <a:spLocks noGrp="1"/>
          </p:cNvSpPr>
          <p:nvPr>
            <p:ph type="ftr" sz="quarter" idx="11"/>
          </p:nvPr>
        </p:nvSpPr>
        <p:spPr/>
        <p:txBody>
          <a:bodyPr/>
          <a:lstStyle>
            <a:lvl1pPr>
              <a:defRPr/>
            </a:lvl1pPr>
          </a:lstStyle>
          <a:p>
            <a:pPr>
              <a:defRPr/>
            </a:pPr>
            <a:endParaRPr lang="en-US"/>
          </a:p>
        </p:txBody>
      </p:sp>
      <p:sp>
        <p:nvSpPr>
          <p:cNvPr id="6" name="Slide Number Placeholder 26"/>
          <p:cNvSpPr>
            <a:spLocks noGrp="1"/>
          </p:cNvSpPr>
          <p:nvPr>
            <p:ph type="sldNum" sz="quarter" idx="12"/>
          </p:nvPr>
        </p:nvSpPr>
        <p:spPr/>
        <p:txBody>
          <a:bodyPr/>
          <a:lstStyle>
            <a:lvl1pPr>
              <a:defRPr/>
            </a:lvl1pPr>
          </a:lstStyle>
          <a:p>
            <a:pPr>
              <a:defRPr/>
            </a:pPr>
            <a:fld id="{89C71C73-A57C-4DBB-8A47-7D35A1EDABA2}"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D3C12DBB-7072-40E6-A421-F929F8EDF486}" type="datetimeFigureOut">
              <a:rPr lang="en-US"/>
              <a:pPr>
                <a:defRPr/>
              </a:pPr>
              <a:t>1/26/2011</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1EAC5044-EFE9-4B52-A255-40FC125A09BB}"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5CDEA4E0-80C4-4F4E-852D-7E80C3250147}" type="datetimeFigureOut">
              <a:rPr lang="en-US"/>
              <a:pPr>
                <a:defRPr/>
              </a:pPr>
              <a:t>1/26/2011</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E3DFA10B-95A7-43AF-A795-1437A925C734}"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659E7A5B-649D-4A92-AE56-E3E859617304}" type="datetimeFigureOut">
              <a:rPr lang="en-US"/>
              <a:pPr>
                <a:defRPr/>
              </a:pPr>
              <a:t>1/26/2011</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17665DCA-C62C-4801-A59B-357CFC726E42}"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1D22D0F-6B98-4238-BDC1-466967E4F0EC}" type="datetimeFigureOut">
              <a:rPr lang="en-US"/>
              <a:pPr>
                <a:defRPr/>
              </a:pPr>
              <a:t>1/26/2011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362228E-3951-4FDA-8488-9CF22510E71A}"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AE6C5465-847E-46A9-9C44-3921B51DF00B}" type="datetimeFigureOut">
              <a:rPr lang="en-US"/>
              <a:pPr>
                <a:defRPr/>
              </a:pPr>
              <a:t>1/26/2011</a:t>
            </a:fld>
            <a:endParaRPr lang="en-US" dirty="0"/>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382B2EC3-7EF0-4D8A-8438-0E3F2A7D08D6}"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0BB854B8-511B-407E-ADC4-DE757CE8983E}" type="datetimeFigureOut">
              <a:rPr lang="en-US"/>
              <a:pPr>
                <a:defRPr/>
              </a:pPr>
              <a:t>1/26/2011</a:t>
            </a:fld>
            <a:endParaRPr lang="en-US" dirty="0"/>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FF03269D-D4FF-4DBA-9F56-EB74EF2138A6}"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9C6570E2-2E17-46ED-B292-832BF9CDC51F}" type="datetimeFigureOut">
              <a:rPr lang="en-US"/>
              <a:pPr>
                <a:defRPr/>
              </a:pPr>
              <a:t>1/26/2011</a:t>
            </a:fld>
            <a:endParaRPr lang="en-US" dirty="0"/>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9305D774-7289-4688-A319-9424D4B3FCF9}"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490CCA1A-E580-471F-BE75-B51FE5DB8E91}" type="datetimeFigureOut">
              <a:rPr lang="en-US"/>
              <a:pPr>
                <a:defRPr/>
              </a:pPr>
              <a:t>1/26/2011</a:t>
            </a:fld>
            <a:endParaRPr lang="en-US" dirty="0"/>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A1BAECA1-4FDE-405C-9E6F-C24BF7CA10D0}"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01F099CB-8925-4F26-A58F-3713A4489E05}" type="datetimeFigureOut">
              <a:rPr lang="en-US"/>
              <a:pPr>
                <a:defRPr/>
              </a:pPr>
              <a:t>1/26/2011</a:t>
            </a:fld>
            <a:endParaRPr lang="en-US" dirty="0"/>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B74FD0B7-BE57-4098-9202-298F9808B161}"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dirty="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5AE6B3F7-F079-49C0-8C5B-C17C9097D382}" type="datetimeFigureOut">
              <a:rPr lang="en-US"/>
              <a:pPr>
                <a:defRPr/>
              </a:pPr>
              <a:t>1/26/2011</a:t>
            </a:fld>
            <a:endParaRPr lang="en-US" dirty="0"/>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4FED55A3-D41D-43B9-807E-9CF6DE79B13B}"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0016CB07-6CFF-47DF-81A9-C8DA963F4AF4}" type="datetimeFigureOut">
              <a:rPr lang="en-US"/>
              <a:pPr>
                <a:defRPr/>
              </a:pPr>
              <a:t>1/26/2011</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88D1B5AA-DC6A-46A7-806F-95A21235E0DF}" type="slidenum">
              <a:rPr lang="en-US"/>
              <a:pPr>
                <a:defRPr/>
              </a:pPr>
              <a:t>‹#›</a:t>
            </a:fld>
            <a:endParaRPr lang="en-US" dirty="0"/>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grpSp>
    </p:spTree>
  </p:cSld>
  <p:clrMap bg1="lt1" tx1="dk1" bg2="lt2" tx2="dk2" accent1="accent1" accent2="accent2" accent3="accent3" accent4="accent4" accent5="accent5" accent6="accent6" hlink="hlink" folHlink="folHlink"/>
  <p:sldLayoutIdLst>
    <p:sldLayoutId id="2147483837" r:id="rId1"/>
    <p:sldLayoutId id="2147483829" r:id="rId2"/>
    <p:sldLayoutId id="2147483838" r:id="rId3"/>
    <p:sldLayoutId id="2147483830" r:id="rId4"/>
    <p:sldLayoutId id="2147483831" r:id="rId5"/>
    <p:sldLayoutId id="2147483832" r:id="rId6"/>
    <p:sldLayoutId id="2147483833" r:id="rId7"/>
    <p:sldLayoutId id="2147483834" r:id="rId8"/>
    <p:sldLayoutId id="2147483839" r:id="rId9"/>
    <p:sldLayoutId id="2147483835" r:id="rId10"/>
    <p:sldLayoutId id="2147483836" r:id="rId11"/>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9BBB5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9BBB5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8064A2"/>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pdsonline.ocps.net/"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fontAlgn="auto" hangingPunct="1">
              <a:spcAft>
                <a:spcPts val="0"/>
              </a:spcAft>
              <a:defRPr/>
            </a:pPr>
            <a:r>
              <a:rPr lang="en-US" dirty="0" smtClean="0"/>
              <a:t>Essential Questions</a:t>
            </a:r>
            <a:br>
              <a:rPr lang="en-US" dirty="0" smtClean="0"/>
            </a:br>
            <a:r>
              <a:rPr lang="en-US" dirty="0" smtClean="0"/>
              <a:t>Team Leaders’ </a:t>
            </a:r>
            <a:r>
              <a:rPr lang="en-US" dirty="0" smtClean="0"/>
              <a:t>Meeting</a:t>
            </a:r>
            <a:endParaRPr lang="en-US" dirty="0"/>
          </a:p>
        </p:txBody>
      </p:sp>
      <p:sp>
        <p:nvSpPr>
          <p:cNvPr id="5123" name="Subtitle 2"/>
          <p:cNvSpPr>
            <a:spLocks noGrp="1"/>
          </p:cNvSpPr>
          <p:nvPr>
            <p:ph type="subTitle" idx="1"/>
          </p:nvPr>
        </p:nvSpPr>
        <p:spPr>
          <a:xfrm>
            <a:off x="533400" y="3228975"/>
            <a:ext cx="7854950" cy="3095625"/>
          </a:xfrm>
        </p:spPr>
        <p:txBody>
          <a:bodyPr/>
          <a:lstStyle/>
          <a:p>
            <a:pPr marR="0" eaLnBrk="1" hangingPunct="1"/>
            <a:r>
              <a:rPr lang="en-US" dirty="0" smtClean="0"/>
              <a:t>January 26, 2011</a:t>
            </a:r>
            <a:endParaRPr lang="en-US" dirty="0" smtClean="0"/>
          </a:p>
          <a:p>
            <a:pPr marR="0" eaLnBrk="1" hangingPunct="1"/>
            <a:endParaRPr lang="en-US" dirty="0" smtClean="0"/>
          </a:p>
          <a:p>
            <a:pPr marR="0" eaLnBrk="1" hangingPunct="1"/>
            <a:endParaRPr lang="en-US" dirty="0" smtClean="0"/>
          </a:p>
          <a:p>
            <a:pPr marR="0" algn="l" eaLnBrk="1" hangingPunct="1"/>
            <a:endParaRPr lang="en-US" dirty="0" smtClean="0"/>
          </a:p>
          <a:p>
            <a:pPr marR="0" eaLnBrk="1" hangingPunct="1"/>
            <a:endParaRPr lang="en-US" dirty="0" smtClean="0"/>
          </a:p>
          <a:p>
            <a:pPr marR="0"/>
            <a:r>
              <a:rPr lang="en-US" b="1" dirty="0" smtClean="0"/>
              <a:t>Dommerich Elementary School</a:t>
            </a:r>
            <a:endParaRPr lang="en-US" b="1" dirty="0" smtClean="0"/>
          </a:p>
        </p:txBody>
      </p:sp>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457200" y="704850"/>
            <a:ext cx="8229600" cy="1143000"/>
          </a:xfrm>
        </p:spPr>
        <p:txBody>
          <a:bodyPr/>
          <a:lstStyle/>
          <a:p>
            <a:pPr algn="ctr" eaLnBrk="1" hangingPunct="1"/>
            <a:r>
              <a:rPr lang="en-US" sz="6000" smtClean="0"/>
              <a:t>Examples of Questions</a:t>
            </a:r>
          </a:p>
        </p:txBody>
      </p:sp>
      <p:sp>
        <p:nvSpPr>
          <p:cNvPr id="11267" name="Text Placeholder 4"/>
          <p:cNvSpPr>
            <a:spLocks noGrp="1"/>
          </p:cNvSpPr>
          <p:nvPr>
            <p:ph type="body" idx="1"/>
          </p:nvPr>
        </p:nvSpPr>
        <p:spPr>
          <a:xfrm>
            <a:off x="457200" y="1855788"/>
            <a:ext cx="4040188" cy="658812"/>
          </a:xfrm>
        </p:spPr>
        <p:txBody>
          <a:bodyPr/>
          <a:lstStyle/>
          <a:p>
            <a:pPr eaLnBrk="1" hangingPunct="1"/>
            <a:r>
              <a:rPr lang="en-US" smtClean="0"/>
              <a:t>Essential Questions</a:t>
            </a:r>
          </a:p>
        </p:txBody>
      </p:sp>
      <p:sp>
        <p:nvSpPr>
          <p:cNvPr id="11268" name="Text Placeholder 5"/>
          <p:cNvSpPr>
            <a:spLocks noGrp="1"/>
          </p:cNvSpPr>
          <p:nvPr>
            <p:ph type="body" sz="half" idx="3"/>
          </p:nvPr>
        </p:nvSpPr>
        <p:spPr>
          <a:xfrm>
            <a:off x="4645025" y="1860550"/>
            <a:ext cx="4041775" cy="654050"/>
          </a:xfrm>
        </p:spPr>
        <p:txBody>
          <a:bodyPr/>
          <a:lstStyle/>
          <a:p>
            <a:pPr eaLnBrk="1" hangingPunct="1"/>
            <a:r>
              <a:rPr lang="en-US" smtClean="0"/>
              <a:t>Guiding Questions</a:t>
            </a:r>
          </a:p>
        </p:txBody>
      </p:sp>
      <p:sp>
        <p:nvSpPr>
          <p:cNvPr id="11269" name="Content Placeholder 2"/>
          <p:cNvSpPr>
            <a:spLocks noGrp="1"/>
          </p:cNvSpPr>
          <p:nvPr>
            <p:ph sz="quarter" idx="2"/>
          </p:nvPr>
        </p:nvSpPr>
        <p:spPr>
          <a:xfrm>
            <a:off x="457200" y="2514600"/>
            <a:ext cx="4040188" cy="3846513"/>
          </a:xfrm>
        </p:spPr>
        <p:txBody>
          <a:bodyPr/>
          <a:lstStyle/>
          <a:p>
            <a:pPr eaLnBrk="1" hangingPunct="1"/>
            <a:r>
              <a:rPr lang="en-US" smtClean="0"/>
              <a:t>Do mathematical models conceal as much as they reveal?</a:t>
            </a:r>
          </a:p>
          <a:p>
            <a:pPr eaLnBrk="1" hangingPunct="1"/>
            <a:r>
              <a:rPr lang="en-US" smtClean="0"/>
              <a:t>Must a story have a moral? A beginning, middle, and end? Heroes, and villains?</a:t>
            </a:r>
          </a:p>
          <a:p>
            <a:pPr eaLnBrk="1" hangingPunct="1"/>
            <a:r>
              <a:rPr lang="en-US" smtClean="0"/>
              <a:t>How do languages influence peoples and their nationality?</a:t>
            </a:r>
          </a:p>
          <a:p>
            <a:pPr eaLnBrk="1" hangingPunct="1"/>
            <a:r>
              <a:rPr lang="en-US" smtClean="0"/>
              <a:t>How do wars shape alliance and contribute to national identities?</a:t>
            </a:r>
          </a:p>
        </p:txBody>
      </p:sp>
      <p:sp>
        <p:nvSpPr>
          <p:cNvPr id="11270" name="Content Placeholder 6"/>
          <p:cNvSpPr>
            <a:spLocks noGrp="1"/>
          </p:cNvSpPr>
          <p:nvPr>
            <p:ph sz="quarter" idx="4"/>
          </p:nvPr>
        </p:nvSpPr>
        <p:spPr>
          <a:xfrm>
            <a:off x="4645025" y="2514600"/>
            <a:ext cx="4041775" cy="3846513"/>
          </a:xfrm>
        </p:spPr>
        <p:txBody>
          <a:bodyPr/>
          <a:lstStyle/>
          <a:p>
            <a:pPr eaLnBrk="1" hangingPunct="1"/>
            <a:r>
              <a:rPr lang="en-US" smtClean="0"/>
              <a:t>What is the area of the rectangle when its length is 7” and width is 3”?</a:t>
            </a:r>
          </a:p>
          <a:p>
            <a:pPr eaLnBrk="1" hangingPunct="1"/>
            <a:r>
              <a:rPr lang="en-US" smtClean="0"/>
              <a:t>What is a plot?</a:t>
            </a:r>
          </a:p>
          <a:p>
            <a:pPr eaLnBrk="1" hangingPunct="1">
              <a:buFont typeface="Wingdings 2" pitchFamily="18" charset="2"/>
              <a:buNone/>
            </a:pPr>
            <a:endParaRPr lang="en-US" smtClean="0"/>
          </a:p>
          <a:p>
            <a:pPr eaLnBrk="1" hangingPunct="1">
              <a:buFont typeface="Wingdings 2" pitchFamily="18" charset="2"/>
              <a:buNone/>
            </a:pPr>
            <a:endParaRPr lang="en-US" smtClean="0"/>
          </a:p>
          <a:p>
            <a:pPr eaLnBrk="1" hangingPunct="1"/>
            <a:r>
              <a:rPr lang="en-US" smtClean="0"/>
              <a:t>What are different languages spoken in America?</a:t>
            </a:r>
          </a:p>
          <a:p>
            <a:pPr eaLnBrk="1" hangingPunct="1"/>
            <a:r>
              <a:rPr lang="en-US" smtClean="0"/>
              <a:t>How are political parties different?</a:t>
            </a:r>
          </a:p>
        </p:txBody>
      </p:sp>
    </p:spTree>
  </p:cSld>
  <p:clrMapOvr>
    <a:masterClrMapping/>
  </p:clrMapOvr>
  <p:transition>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4000" dirty="0" smtClean="0"/>
              <a:t>Most commonly asked question type is factual—seeking the right answer</a:t>
            </a:r>
            <a:endParaRPr lang="en-US" sz="4000" dirty="0"/>
          </a:p>
        </p:txBody>
      </p:sp>
      <p:sp>
        <p:nvSpPr>
          <p:cNvPr id="8" name="Content Placeholder 7"/>
          <p:cNvSpPr>
            <a:spLocks noGrp="1"/>
          </p:cNvSpPr>
          <p:nvPr>
            <p:ph idx="1"/>
          </p:nvPr>
        </p:nvSpPr>
        <p:spPr/>
        <p:txBody>
          <a:bodyPr/>
          <a:lstStyle/>
          <a:p>
            <a:r>
              <a:rPr lang="en-US" dirty="0" smtClean="0"/>
              <a:t>“Is </a:t>
            </a:r>
            <a:r>
              <a:rPr lang="en-US" dirty="0" smtClean="0"/>
              <a:t>such a leading question bad? No. There are all sorts of good pedagogical reasons for using a question format to underscore knowledge or to call attention to a forgotten or overlooked idea. But those questions are not “essential” in the sense of signaling genuine, important and </a:t>
            </a:r>
            <a:r>
              <a:rPr lang="en-US" i="1" dirty="0" smtClean="0"/>
              <a:t>necessarily-ongoing</a:t>
            </a:r>
            <a:r>
              <a:rPr lang="en-US" dirty="0" smtClean="0"/>
              <a:t> inquiries. Teachers have to be careful not to conflate two ideas: “essential to me in my role as a teacher” and “essential to anyone as a thinking person and inquiring student for making </a:t>
            </a:r>
            <a:r>
              <a:rPr lang="en-US" i="1" dirty="0" smtClean="0"/>
              <a:t>meaning</a:t>
            </a:r>
            <a:r>
              <a:rPr lang="en-US" dirty="0" smtClean="0"/>
              <a:t> of facts in this subject</a:t>
            </a:r>
            <a:r>
              <a:rPr lang="en-US" dirty="0" smtClean="0"/>
              <a:t>.”  Grant Wiggins</a:t>
            </a:r>
            <a:endParaRPr lang="en-US" dirty="0" smtClean="0"/>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p:cNvSpPr>
          <p:nvPr/>
        </p:nvSpPr>
        <p:spPr bwMode="auto">
          <a:xfrm>
            <a:off x="228600" y="0"/>
            <a:ext cx="87630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2"/>
                </a:solidFill>
                <a:effectLst/>
                <a:latin typeface="Arial Black" pitchFamily="34" charset="0"/>
              </a:rPr>
              <a:t>Essential Questions Move Students from Just Knowing to Truly Understanding </a:t>
            </a:r>
            <a:endParaRPr kumimoji="0" lang="en-US" sz="4400" b="0" i="0" u="none" strike="noStrike" cap="none" normalizeH="0" baseline="0" smtClean="0">
              <a:ln>
                <a:noFill/>
              </a:ln>
              <a:solidFill>
                <a:schemeClr val="tx2"/>
              </a:solidFill>
              <a:effectLst/>
              <a:latin typeface="Arial" pitchFamily="34" charset="0"/>
            </a:endParaRPr>
          </a:p>
        </p:txBody>
      </p:sp>
      <p:pic>
        <p:nvPicPr>
          <p:cNvPr id="2" name="Picture 1"/>
          <p:cNvPicPr>
            <a:picLocks noChangeArrowheads="1"/>
          </p:cNvPicPr>
          <p:nvPr/>
        </p:nvPicPr>
        <p:blipFill>
          <a:blip r:embed="rId3" cstate="print"/>
          <a:srcRect/>
          <a:stretch>
            <a:fillRect/>
          </a:stretch>
        </p:blipFill>
        <p:spPr bwMode="auto">
          <a:xfrm>
            <a:off x="444500" y="865188"/>
            <a:ext cx="8255000" cy="59197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8"/>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8" name="Rectangle 7"/>
          <p:cNvSpPr>
            <a:spLocks noChangeArrowheads="1"/>
          </p:cNvSpPr>
          <p:nvPr/>
        </p:nvSpPr>
        <p:spPr bwMode="auto">
          <a:xfrm>
            <a:off x="0" y="1279525"/>
            <a:ext cx="533400" cy="228600"/>
          </a:xfrm>
          <a:prstGeom prst="rect">
            <a:avLst/>
          </a:prstGeom>
          <a:solidFill>
            <a:srgbClr val="DD8047"/>
          </a:solidFill>
          <a:ln w="50800" cap="rnd" cmpd="dbl">
            <a:noFill/>
            <a:miter lim="800000"/>
            <a:headEnd/>
            <a:tailEnd/>
          </a:ln>
        </p:spPr>
        <p:txBody>
          <a:bodyPr vert="horz" wrap="square" lIns="91440" tIns="45720" rIns="91440" bIns="45720" numCol="1" anchor="ctr" anchorCtr="0" compatLnSpc="1">
            <a:prstTxWarp prst="textNoShape">
              <a:avLst/>
            </a:prstTxWarp>
          </a:bodyPr>
          <a:lstStyle/>
          <a:p>
            <a:endParaRPr lang="en-US"/>
          </a:p>
        </p:txBody>
      </p:sp>
      <p:sp>
        <p:nvSpPr>
          <p:cNvPr id="9" name="Rectangle 6"/>
          <p:cNvSpPr>
            <a:spLocks noChangeArrowheads="1"/>
          </p:cNvSpPr>
          <p:nvPr/>
        </p:nvSpPr>
        <p:spPr bwMode="auto">
          <a:xfrm>
            <a:off x="590550" y="1279525"/>
            <a:ext cx="8553450" cy="228600"/>
          </a:xfrm>
          <a:prstGeom prst="rect">
            <a:avLst/>
          </a:prstGeom>
          <a:solidFill>
            <a:srgbClr val="94B6D2"/>
          </a:solidFill>
          <a:ln w="50800" cap="rnd" cmpd="dbl">
            <a:noFill/>
            <a:miter lim="800000"/>
            <a:headEnd/>
            <a:tailEnd/>
          </a:ln>
        </p:spPr>
        <p:txBody>
          <a:bodyPr vert="horz" wrap="square" lIns="91440" tIns="45720" rIns="91440" bIns="45720" numCol="1" anchor="ctr" anchorCtr="0" compatLnSpc="1">
            <a:prstTxWarp prst="textNoShape">
              <a:avLst/>
            </a:prstTxWarp>
          </a:bodyPr>
          <a:lstStyle/>
          <a:p>
            <a:endParaRPr lang="en-US"/>
          </a:p>
        </p:txBody>
      </p:sp>
      <p:sp>
        <p:nvSpPr>
          <p:cNvPr id="62468" name="Rectangle 4"/>
          <p:cNvSpPr>
            <a:spLocks/>
          </p:cNvSpPr>
          <p:nvPr/>
        </p:nvSpPr>
        <p:spPr bwMode="auto">
          <a:xfrm>
            <a:off x="612775" y="228600"/>
            <a:ext cx="8153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600" b="0" i="0" u="none" strike="noStrike" cap="none" normalizeH="0" baseline="0" smtClean="0">
                <a:ln>
                  <a:noFill/>
                </a:ln>
                <a:solidFill>
                  <a:schemeClr val="tx2"/>
                </a:solidFill>
                <a:effectLst/>
                <a:latin typeface="Arial Black" pitchFamily="34" charset="0"/>
              </a:rPr>
              <a:t>Criteria for Essential Questions </a:t>
            </a:r>
            <a:endParaRPr kumimoji="0" lang="en-US" sz="4400" b="0" i="0" u="none" strike="noStrike" cap="none" normalizeH="0" baseline="0" smtClean="0">
              <a:ln>
                <a:noFill/>
              </a:ln>
              <a:solidFill>
                <a:schemeClr val="tx2"/>
              </a:solidFill>
              <a:effectLst/>
              <a:latin typeface="Arial" pitchFamily="34" charset="0"/>
            </a:endParaRPr>
          </a:p>
        </p:txBody>
      </p:sp>
      <p:sp>
        <p:nvSpPr>
          <p:cNvPr id="62466" name="Rectangle 2"/>
          <p:cNvSpPr>
            <a:spLocks/>
          </p:cNvSpPr>
          <p:nvPr/>
        </p:nvSpPr>
        <p:spPr bwMode="auto">
          <a:xfrm>
            <a:off x="612775" y="1600200"/>
            <a:ext cx="8153400" cy="4495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19088" marR="0" lvl="0" indent="-319088" algn="l" defTabSz="914400" rtl="0" eaLnBrk="1" fontAlgn="base" latinLnBrk="0" hangingPunct="1">
              <a:lnSpc>
                <a:spcPct val="100000"/>
              </a:lnSpc>
              <a:spcBef>
                <a:spcPts val="700"/>
              </a:spcBef>
              <a:spcAft>
                <a:spcPct val="0"/>
              </a:spcAft>
              <a:buClr>
                <a:schemeClr val="accent2"/>
              </a:buClr>
              <a:buSzPct val="60000"/>
              <a:buFont typeface="Wingdings" pitchFamily="2" charset="2"/>
              <a:buChar char=""/>
              <a:tabLst/>
            </a:pPr>
            <a:r>
              <a:rPr kumimoji="0" lang="en-US" sz="2900" b="0" i="0" u="none" strike="noStrike" cap="none" normalizeH="0" baseline="0" smtClean="0">
                <a:ln>
                  <a:noFill/>
                </a:ln>
                <a:solidFill>
                  <a:schemeClr val="tx1"/>
                </a:solidFill>
                <a:effectLst/>
                <a:latin typeface="Arial" pitchFamily="34" charset="0"/>
                <a:cs typeface="Arial" pitchFamily="34" charset="0"/>
              </a:rPr>
              <a:t>They fulfill learning outcomes </a:t>
            </a:r>
            <a:endParaRPr kumimoji="0" lang="en-US" sz="1500" b="0" i="0" u="none" strike="noStrike" cap="none" normalizeH="0" baseline="0" smtClean="0">
              <a:ln>
                <a:noFill/>
              </a:ln>
              <a:solidFill>
                <a:schemeClr val="tx1"/>
              </a:solidFill>
              <a:effectLst/>
              <a:latin typeface="Arial" pitchFamily="34" charset="0"/>
            </a:endParaRPr>
          </a:p>
          <a:p>
            <a:pPr marL="319088" marR="0" lvl="0" indent="-319088" algn="l" defTabSz="914400" rtl="0" eaLnBrk="1" fontAlgn="base" latinLnBrk="0" hangingPunct="1">
              <a:lnSpc>
                <a:spcPct val="100000"/>
              </a:lnSpc>
              <a:spcBef>
                <a:spcPts val="700"/>
              </a:spcBef>
              <a:spcAft>
                <a:spcPct val="0"/>
              </a:spcAft>
              <a:buClr>
                <a:schemeClr val="accent2"/>
              </a:buClr>
              <a:buSzPct val="60000"/>
              <a:buFont typeface="Wingdings" pitchFamily="2" charset="2"/>
              <a:buChar char=""/>
              <a:tabLst/>
            </a:pPr>
            <a:r>
              <a:rPr kumimoji="0" lang="en-US" sz="2900" b="0" i="0" u="none" strike="noStrike" cap="none" normalizeH="0" baseline="0" smtClean="0">
                <a:ln>
                  <a:noFill/>
                </a:ln>
                <a:solidFill>
                  <a:schemeClr val="tx1"/>
                </a:solidFill>
                <a:effectLst/>
                <a:latin typeface="Arial" pitchFamily="34" charset="0"/>
                <a:cs typeface="Arial" pitchFamily="34" charset="0"/>
              </a:rPr>
              <a:t>There could be two to five for each unit </a:t>
            </a:r>
            <a:endParaRPr kumimoji="0" lang="en-US" sz="1500" b="0" i="0" u="none" strike="noStrike" cap="none" normalizeH="0" baseline="0" smtClean="0">
              <a:ln>
                <a:noFill/>
              </a:ln>
              <a:solidFill>
                <a:schemeClr val="tx1"/>
              </a:solidFill>
              <a:effectLst/>
              <a:latin typeface="Arial" pitchFamily="34" charset="0"/>
            </a:endParaRPr>
          </a:p>
          <a:p>
            <a:pPr marL="319088" marR="0" lvl="0" indent="-319088" algn="l" defTabSz="914400" rtl="0" eaLnBrk="1" fontAlgn="base" latinLnBrk="0" hangingPunct="1">
              <a:lnSpc>
                <a:spcPct val="100000"/>
              </a:lnSpc>
              <a:spcBef>
                <a:spcPts val="700"/>
              </a:spcBef>
              <a:spcAft>
                <a:spcPct val="0"/>
              </a:spcAft>
              <a:buClr>
                <a:schemeClr val="accent2"/>
              </a:buClr>
              <a:buSzPct val="60000"/>
              <a:buFont typeface="Wingdings" pitchFamily="2" charset="2"/>
              <a:buChar char=""/>
              <a:tabLst/>
            </a:pPr>
            <a:r>
              <a:rPr kumimoji="0" lang="en-US" sz="2900" b="0" i="0" u="none" strike="noStrike" cap="none" normalizeH="0" baseline="0" smtClean="0">
                <a:ln>
                  <a:noFill/>
                </a:ln>
                <a:solidFill>
                  <a:schemeClr val="tx1"/>
                </a:solidFill>
                <a:effectLst/>
                <a:latin typeface="Arial" pitchFamily="34" charset="0"/>
                <a:cs typeface="Arial" pitchFamily="34" charset="0"/>
              </a:rPr>
              <a:t>Each should frame a distinct section of study for the unit </a:t>
            </a:r>
            <a:endParaRPr kumimoji="0" lang="en-US" sz="1500" b="0" i="0" u="none" strike="noStrike" cap="none" normalizeH="0" baseline="0" smtClean="0">
              <a:ln>
                <a:noFill/>
              </a:ln>
              <a:solidFill>
                <a:schemeClr val="tx1"/>
              </a:solidFill>
              <a:effectLst/>
              <a:latin typeface="Arial" pitchFamily="34" charset="0"/>
            </a:endParaRPr>
          </a:p>
          <a:p>
            <a:pPr marL="319088" marR="0" lvl="0" indent="-319088" algn="l" defTabSz="914400" rtl="0" eaLnBrk="1" fontAlgn="base" latinLnBrk="0" hangingPunct="1">
              <a:lnSpc>
                <a:spcPct val="100000"/>
              </a:lnSpc>
              <a:spcBef>
                <a:spcPts val="700"/>
              </a:spcBef>
              <a:spcAft>
                <a:spcPct val="0"/>
              </a:spcAft>
              <a:buClr>
                <a:schemeClr val="accent2"/>
              </a:buClr>
              <a:buSzPct val="60000"/>
              <a:buFont typeface="Wingdings" pitchFamily="2" charset="2"/>
              <a:buChar char=""/>
              <a:tabLst/>
            </a:pPr>
            <a:r>
              <a:rPr kumimoji="0" lang="en-US" sz="2900" b="0" i="0" u="none" strike="noStrike" cap="none" normalizeH="0" baseline="0" smtClean="0">
                <a:ln>
                  <a:noFill/>
                </a:ln>
                <a:solidFill>
                  <a:schemeClr val="tx1"/>
                </a:solidFill>
                <a:effectLst/>
                <a:latin typeface="Arial" pitchFamily="34" charset="0"/>
                <a:cs typeface="Arial" pitchFamily="34" charset="0"/>
              </a:rPr>
              <a:t>Design with a timeframe in mind </a:t>
            </a:r>
            <a:endParaRPr kumimoji="0" lang="en-US" sz="2400" b="0" i="0" u="none" strike="noStrike" cap="none" normalizeH="0" baseline="0" smtClean="0">
              <a:ln>
                <a:noFill/>
              </a:ln>
              <a:solidFill>
                <a:schemeClr val="tx1"/>
              </a:solidFill>
              <a:effectLst/>
              <a:latin typeface="Arial" pitchFamily="34" charset="0"/>
            </a:endParaRPr>
          </a:p>
        </p:txBody>
      </p:sp>
      <p:pic>
        <p:nvPicPr>
          <p:cNvPr id="62465" name="Picture 2" descr="MP900438739[1]"/>
          <p:cNvPicPr>
            <a:picLocks noChangeAspect="1" noChangeArrowheads="1"/>
          </p:cNvPicPr>
          <p:nvPr/>
        </p:nvPicPr>
        <p:blipFill>
          <a:blip r:embed="rId3" cstate="print"/>
          <a:srcRect/>
          <a:stretch>
            <a:fillRect/>
          </a:stretch>
        </p:blipFill>
        <p:spPr bwMode="auto">
          <a:xfrm>
            <a:off x="5181600" y="4572000"/>
            <a:ext cx="2514600" cy="1676400"/>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 these essential questions?</a:t>
            </a:r>
            <a:endParaRPr lang="en-US" dirty="0"/>
          </a:p>
        </p:txBody>
      </p:sp>
      <p:sp>
        <p:nvSpPr>
          <p:cNvPr id="3" name="Content Placeholder 2"/>
          <p:cNvSpPr>
            <a:spLocks noGrp="1"/>
          </p:cNvSpPr>
          <p:nvPr>
            <p:ph idx="1"/>
          </p:nvPr>
        </p:nvSpPr>
        <p:spPr/>
        <p:txBody>
          <a:bodyPr/>
          <a:lstStyle/>
          <a:p>
            <a:r>
              <a:rPr lang="en-US" dirty="0" smtClean="0"/>
              <a:t>How does a lack of natural resources affect a nation?</a:t>
            </a:r>
          </a:p>
          <a:p>
            <a:r>
              <a:rPr lang="en-US" dirty="0" smtClean="0"/>
              <a:t>How do we use symbols in mathematics?</a:t>
            </a:r>
          </a:p>
          <a:p>
            <a:r>
              <a:rPr lang="en-US" dirty="0" smtClean="0"/>
              <a:t>What are examples of scarcity in the Americas, Europe and Oceania?</a:t>
            </a:r>
          </a:p>
          <a:p>
            <a:r>
              <a:rPr lang="en-US" dirty="0" smtClean="0"/>
              <a:t>Why do you need to recognize an odd, even, prime and composite number?</a:t>
            </a:r>
          </a:p>
          <a:p>
            <a:r>
              <a:rPr lang="en-US" dirty="0" smtClean="0"/>
              <a:t>What are the symbols for equality and inequality?</a:t>
            </a:r>
          </a:p>
          <a:p>
            <a:r>
              <a:rPr lang="en-US" dirty="0" smtClean="0"/>
              <a:t>Does the molecular motion change in each phase of matter?</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do we find essential questions for the curriculum?</a:t>
            </a:r>
            <a:endParaRPr lang="en-US" dirty="0"/>
          </a:p>
        </p:txBody>
      </p:sp>
      <p:sp>
        <p:nvSpPr>
          <p:cNvPr id="3" name="Content Placeholder 2"/>
          <p:cNvSpPr>
            <a:spLocks noGrp="1"/>
          </p:cNvSpPr>
          <p:nvPr>
            <p:ph idx="1"/>
          </p:nvPr>
        </p:nvSpPr>
        <p:spPr/>
        <p:txBody>
          <a:bodyPr/>
          <a:lstStyle/>
          <a:p>
            <a:r>
              <a:rPr lang="en-US" dirty="0" smtClean="0"/>
              <a:t>Social Studies—OCPS Task Analyses</a:t>
            </a:r>
          </a:p>
          <a:p>
            <a:r>
              <a:rPr lang="en-US" dirty="0" smtClean="0"/>
              <a:t>Math—OCPS Order of Instruction</a:t>
            </a:r>
          </a:p>
          <a:p>
            <a:r>
              <a:rPr lang="en-US" dirty="0" smtClean="0"/>
              <a:t>Science—OCPS Order of Instruction</a:t>
            </a:r>
          </a:p>
          <a:p>
            <a:r>
              <a:rPr lang="en-US" dirty="0" smtClean="0"/>
              <a:t>All others—Good idea to work as a team to develop common essential questions for the curriculum areas you teach</a:t>
            </a:r>
          </a:p>
          <a:p>
            <a:r>
              <a:rPr lang="en-US" dirty="0" smtClean="0"/>
              <a:t>BIG IDEA:  Constructing essential questions is a way for school teams to get clarity on the meaning of each standard!</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1935163"/>
            <a:ext cx="8229600" cy="4389437"/>
          </a:xfrm>
        </p:spPr>
        <p:txBody>
          <a:bodyPr/>
          <a:lstStyle/>
          <a:p>
            <a:pPr marL="0" indent="0">
              <a:buFont typeface="Wingdings 2" pitchFamily="18" charset="2"/>
              <a:buNone/>
              <a:defRPr/>
            </a:pPr>
            <a:r>
              <a:rPr lang="en-US" sz="3600" dirty="0" smtClean="0"/>
              <a:t>“Teaching the answers without first raising the questions takes most of the meaning out of learning.”</a:t>
            </a:r>
          </a:p>
          <a:p>
            <a:pPr>
              <a:defRPr/>
            </a:pPr>
            <a:endParaRPr lang="en-US" dirty="0"/>
          </a:p>
          <a:p>
            <a:pPr marL="0" indent="0">
              <a:buFont typeface="Wingdings 2" pitchFamily="18" charset="2"/>
              <a:buNone/>
              <a:defRPr/>
            </a:pPr>
            <a:r>
              <a:rPr lang="en-US" dirty="0" smtClean="0"/>
              <a:t>Francis Slater,</a:t>
            </a:r>
          </a:p>
          <a:p>
            <a:pPr marL="0" indent="0">
              <a:buFont typeface="Wingdings 2" pitchFamily="18" charset="2"/>
              <a:buNone/>
              <a:defRPr/>
            </a:pPr>
            <a:r>
              <a:rPr lang="en-US" dirty="0" smtClean="0"/>
              <a:t>London School Of Education</a:t>
            </a:r>
          </a:p>
          <a:p>
            <a:pPr marL="0" indent="0">
              <a:buFont typeface="Wingdings 2" pitchFamily="18" charset="2"/>
              <a:buNone/>
              <a:defRPr/>
            </a:pPr>
            <a:endParaRPr lang="en-US" dirty="0"/>
          </a:p>
          <a:p>
            <a:pPr marL="0" indent="0">
              <a:buFont typeface="Wingdings 2" pitchFamily="18" charset="2"/>
              <a:buNone/>
              <a:defRPr/>
            </a:pPr>
            <a:endParaRPr lang="en-US" dirty="0"/>
          </a:p>
          <a:p>
            <a:pPr marL="0" indent="0">
              <a:buFont typeface="Wingdings 2" pitchFamily="18" charset="2"/>
              <a:buNone/>
              <a:defRPr/>
            </a:pPr>
            <a:endParaRPr lang="en-US" dirty="0"/>
          </a:p>
        </p:txBody>
      </p:sp>
      <p:pic>
        <p:nvPicPr>
          <p:cNvPr id="14339" name="Picture 2"/>
          <p:cNvPicPr>
            <a:picLocks noChangeAspect="1" noChangeArrowheads="1"/>
          </p:cNvPicPr>
          <p:nvPr/>
        </p:nvPicPr>
        <p:blipFill>
          <a:blip r:embed="rId3" cstate="print"/>
          <a:srcRect/>
          <a:stretch>
            <a:fillRect/>
          </a:stretch>
        </p:blipFill>
        <p:spPr bwMode="auto">
          <a:xfrm rot="1323976">
            <a:off x="5599113" y="3473450"/>
            <a:ext cx="3078162" cy="290036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algn="ctr" eaLnBrk="1" hangingPunct="1"/>
            <a:r>
              <a:rPr lang="en-US" smtClean="0"/>
              <a:t>Wrap Up</a:t>
            </a:r>
          </a:p>
        </p:txBody>
      </p:sp>
      <p:sp>
        <p:nvSpPr>
          <p:cNvPr id="12291" name="Content Placeholder 2"/>
          <p:cNvSpPr>
            <a:spLocks noGrp="1"/>
          </p:cNvSpPr>
          <p:nvPr>
            <p:ph idx="1"/>
          </p:nvPr>
        </p:nvSpPr>
        <p:spPr/>
        <p:txBody>
          <a:bodyPr/>
          <a:lstStyle/>
          <a:p>
            <a:pPr lvl="1" eaLnBrk="1" hangingPunct="1"/>
            <a:r>
              <a:rPr lang="en-US" sz="3200" b="1" smtClean="0"/>
              <a:t>Summarizing Activity</a:t>
            </a:r>
            <a:r>
              <a:rPr lang="en-US" sz="3200" smtClean="0"/>
              <a:t>: Essential questions  and guiding questions impact student achievement by......</a:t>
            </a:r>
          </a:p>
          <a:p>
            <a:pPr lvl="1" eaLnBrk="1" hangingPunct="1"/>
            <a:r>
              <a:rPr lang="en-US" sz="3200" b="1" smtClean="0"/>
              <a:t>Homework</a:t>
            </a:r>
            <a:r>
              <a:rPr lang="en-US" sz="3200" smtClean="0"/>
              <a:t>: Visit the PDS online essential questions module and discuss the next steps with your leadership team.</a:t>
            </a:r>
          </a:p>
          <a:p>
            <a:pPr eaLnBrk="1" hangingPunct="1"/>
            <a:endParaRPr lang="en-US" smtClean="0"/>
          </a:p>
        </p:txBody>
      </p:sp>
    </p:spTree>
  </p:cSld>
  <p:clrMapOvr>
    <a:masterClrMapping/>
  </p:clrMapOvr>
  <p:transition>
    <p:wedg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US" smtClean="0"/>
              <a:t>Essential Questions</a:t>
            </a:r>
          </a:p>
        </p:txBody>
      </p:sp>
      <p:sp>
        <p:nvSpPr>
          <p:cNvPr id="13315" name="Content Placeholder 2"/>
          <p:cNvSpPr>
            <a:spLocks noGrp="1"/>
          </p:cNvSpPr>
          <p:nvPr>
            <p:ph idx="1"/>
          </p:nvPr>
        </p:nvSpPr>
        <p:spPr/>
        <p:txBody>
          <a:bodyPr/>
          <a:lstStyle/>
          <a:p>
            <a:pPr eaLnBrk="1" hangingPunct="1"/>
            <a:r>
              <a:rPr lang="en-US" smtClean="0"/>
              <a:t>PDS online great module to reference as follow up</a:t>
            </a:r>
          </a:p>
          <a:p>
            <a:pPr lvl="1" eaLnBrk="1" hangingPunct="1"/>
            <a:r>
              <a:rPr lang="en-US" smtClean="0">
                <a:hlinkClick r:id="rId3"/>
              </a:rPr>
              <a:t>http://pdsonline.ocps.net</a:t>
            </a:r>
            <a:endParaRPr lang="en-US" smtClean="0"/>
          </a:p>
          <a:p>
            <a:pPr lvl="2" eaLnBrk="1" hangingPunct="1"/>
            <a:r>
              <a:rPr lang="en-US" smtClean="0"/>
              <a:t>Log in using your user name and password</a:t>
            </a:r>
          </a:p>
          <a:p>
            <a:pPr lvl="2" eaLnBrk="1" hangingPunct="1"/>
            <a:r>
              <a:rPr lang="en-US" smtClean="0"/>
              <a:t>Search course: Essential Questions</a:t>
            </a:r>
          </a:p>
        </p:txBody>
      </p:sp>
      <p:pic>
        <p:nvPicPr>
          <p:cNvPr id="13316" name="Picture 5" descr="C:\Documents and Settings\Administrator\Local Settings\Temporary Internet Files\Content.IE5\2EOP9R2J\MC900434865[1].png"/>
          <p:cNvPicPr>
            <a:picLocks noChangeAspect="1" noChangeArrowheads="1"/>
          </p:cNvPicPr>
          <p:nvPr/>
        </p:nvPicPr>
        <p:blipFill>
          <a:blip r:embed="rId4" cstate="print"/>
          <a:srcRect/>
          <a:stretch>
            <a:fillRect/>
          </a:stretch>
        </p:blipFill>
        <p:spPr bwMode="auto">
          <a:xfrm>
            <a:off x="6477000" y="4267200"/>
            <a:ext cx="2286000" cy="2286000"/>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algn="ctr" eaLnBrk="1" hangingPunct="1"/>
            <a:r>
              <a:rPr lang="en-US" sz="7200" smtClean="0"/>
              <a:t>Bell-work</a:t>
            </a:r>
          </a:p>
        </p:txBody>
      </p:sp>
      <p:sp>
        <p:nvSpPr>
          <p:cNvPr id="6147" name="Content Placeholder 2"/>
          <p:cNvSpPr>
            <a:spLocks noGrp="1"/>
          </p:cNvSpPr>
          <p:nvPr>
            <p:ph idx="1"/>
          </p:nvPr>
        </p:nvSpPr>
        <p:spPr/>
        <p:txBody>
          <a:bodyPr/>
          <a:lstStyle/>
          <a:p>
            <a:pPr eaLnBrk="1" hangingPunct="1"/>
            <a:r>
              <a:rPr lang="en-US" sz="4000" dirty="0" smtClean="0"/>
              <a:t>Take a moment at your table and discuss </a:t>
            </a:r>
            <a:r>
              <a:rPr lang="en-US" sz="4000" dirty="0" smtClean="0"/>
              <a:t>what you know about essential  </a:t>
            </a:r>
            <a:r>
              <a:rPr lang="en-US" sz="4000" dirty="0" smtClean="0"/>
              <a:t>questions and guiding questions. </a:t>
            </a:r>
          </a:p>
        </p:txBody>
      </p:sp>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57200" y="704850"/>
            <a:ext cx="8229600" cy="742950"/>
          </a:xfrm>
        </p:spPr>
        <p:txBody>
          <a:bodyPr/>
          <a:lstStyle/>
          <a:p>
            <a:pPr algn="ctr" eaLnBrk="1" hangingPunct="1"/>
            <a:r>
              <a:rPr lang="en-US" smtClean="0"/>
              <a:t>Common Board Configuration</a:t>
            </a:r>
          </a:p>
        </p:txBody>
      </p:sp>
      <p:sp>
        <p:nvSpPr>
          <p:cNvPr id="7171" name="Content Placeholder 2"/>
          <p:cNvSpPr>
            <a:spLocks noGrp="1"/>
          </p:cNvSpPr>
          <p:nvPr>
            <p:ph idx="1"/>
          </p:nvPr>
        </p:nvSpPr>
        <p:spPr>
          <a:xfrm>
            <a:off x="457200" y="1447800"/>
            <a:ext cx="8229600" cy="5257800"/>
          </a:xfrm>
        </p:spPr>
        <p:txBody>
          <a:bodyPr/>
          <a:lstStyle/>
          <a:p>
            <a:pPr eaLnBrk="1" hangingPunct="1"/>
            <a:r>
              <a:rPr lang="en-US" sz="1800" b="1" dirty="0" smtClean="0"/>
              <a:t>Date: </a:t>
            </a:r>
            <a:r>
              <a:rPr lang="en-US" sz="1800" dirty="0" smtClean="0"/>
              <a:t>January 26, 2011</a:t>
            </a:r>
            <a:endParaRPr lang="en-US" sz="1800" dirty="0" smtClean="0"/>
          </a:p>
          <a:p>
            <a:pPr eaLnBrk="1" hangingPunct="1"/>
            <a:r>
              <a:rPr lang="en-US" sz="1800" b="1" dirty="0" smtClean="0"/>
              <a:t>Benchmark</a:t>
            </a:r>
            <a:r>
              <a:rPr lang="en-US" sz="1800" dirty="0" smtClean="0"/>
              <a:t>: 3.2.3 Professional learning strategies that increase student achievement.</a:t>
            </a:r>
          </a:p>
          <a:p>
            <a:pPr eaLnBrk="1" hangingPunct="1"/>
            <a:r>
              <a:rPr lang="en-US" sz="1800" b="1" dirty="0" smtClean="0"/>
              <a:t>Essential Question</a:t>
            </a:r>
            <a:r>
              <a:rPr lang="en-US" sz="1800" dirty="0" smtClean="0"/>
              <a:t>: How does questioning impact student achievement? </a:t>
            </a:r>
          </a:p>
          <a:p>
            <a:pPr eaLnBrk="1" hangingPunct="1"/>
            <a:r>
              <a:rPr lang="en-US" sz="1800" b="1" dirty="0" smtClean="0"/>
              <a:t>Today we are learning: </a:t>
            </a:r>
            <a:r>
              <a:rPr lang="en-US" sz="1800" dirty="0" smtClean="0"/>
              <a:t>the difference between essential questions  and guiding questions and how they both impact student achievement.</a:t>
            </a:r>
          </a:p>
          <a:p>
            <a:pPr eaLnBrk="1" hangingPunct="1"/>
            <a:r>
              <a:rPr lang="en-US" sz="1800" b="1" dirty="0" smtClean="0"/>
              <a:t>We are learning this by doing</a:t>
            </a:r>
            <a:r>
              <a:rPr lang="en-US" sz="1800" dirty="0" smtClean="0"/>
              <a:t>:</a:t>
            </a:r>
          </a:p>
          <a:p>
            <a:pPr lvl="1" eaLnBrk="1" hangingPunct="1"/>
            <a:r>
              <a:rPr lang="en-US" sz="1800" dirty="0" smtClean="0"/>
              <a:t>Bell-work</a:t>
            </a:r>
          </a:p>
          <a:p>
            <a:pPr lvl="1" eaLnBrk="1" hangingPunct="1"/>
            <a:r>
              <a:rPr lang="en-US" sz="1800" dirty="0" smtClean="0"/>
              <a:t>Vocabulary: Essential Question, Guiding Question</a:t>
            </a:r>
          </a:p>
          <a:p>
            <a:pPr lvl="1" eaLnBrk="1" hangingPunct="1"/>
            <a:r>
              <a:rPr lang="en-US" sz="1800" dirty="0" smtClean="0"/>
              <a:t>Table Discussion: Essential vs. Guided</a:t>
            </a:r>
          </a:p>
          <a:p>
            <a:pPr lvl="1" eaLnBrk="1" hangingPunct="1"/>
            <a:r>
              <a:rPr lang="en-US" sz="1800" dirty="0" smtClean="0"/>
              <a:t>Summarizing Activity: Essential questions  and guiding questions impact student achievement </a:t>
            </a:r>
            <a:r>
              <a:rPr lang="en-US" sz="1800" dirty="0" smtClean="0"/>
              <a:t>by……</a:t>
            </a:r>
            <a:endParaRPr lang="en-US" sz="1800" dirty="0" smtClean="0"/>
          </a:p>
          <a:p>
            <a:pPr lvl="1" eaLnBrk="1" hangingPunct="1"/>
            <a:r>
              <a:rPr lang="en-US" sz="1800" dirty="0" smtClean="0"/>
              <a:t>Homework: visit the PDS online essential questions module and discuss the next steps with your </a:t>
            </a:r>
            <a:r>
              <a:rPr lang="en-US" sz="1800" dirty="0" smtClean="0"/>
              <a:t>grade level team</a:t>
            </a:r>
            <a:endParaRPr lang="en-US" sz="1800" dirty="0" smtClean="0"/>
          </a:p>
        </p:txBody>
      </p:sp>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t>
            </a:r>
            <a:r>
              <a:rPr lang="en-US" i="1" dirty="0" smtClean="0"/>
              <a:t>is</a:t>
            </a:r>
            <a:r>
              <a:rPr lang="en-US" dirty="0" smtClean="0"/>
              <a:t> an Essential Question?</a:t>
            </a:r>
            <a:endParaRPr lang="en-US" dirty="0"/>
          </a:p>
        </p:txBody>
      </p:sp>
      <p:sp>
        <p:nvSpPr>
          <p:cNvPr id="3" name="Content Placeholder 2"/>
          <p:cNvSpPr>
            <a:spLocks noGrp="1"/>
          </p:cNvSpPr>
          <p:nvPr>
            <p:ph idx="1"/>
          </p:nvPr>
        </p:nvSpPr>
        <p:spPr/>
        <p:txBody>
          <a:bodyPr/>
          <a:lstStyle/>
          <a:p>
            <a:r>
              <a:rPr lang="en-US" dirty="0" smtClean="0"/>
              <a:t>It’s </a:t>
            </a:r>
            <a:r>
              <a:rPr lang="en-US" i="1" dirty="0" smtClean="0"/>
              <a:t>essential</a:t>
            </a:r>
            <a:r>
              <a:rPr lang="en-US" dirty="0" smtClean="0"/>
              <a:t>: important, vital, at the heart of the matter-the </a:t>
            </a:r>
            <a:r>
              <a:rPr lang="en-US" i="1" dirty="0" smtClean="0"/>
              <a:t>essence </a:t>
            </a:r>
            <a:r>
              <a:rPr lang="en-US" dirty="0" smtClean="0"/>
              <a:t>of the issue.</a:t>
            </a:r>
          </a:p>
          <a:p>
            <a:r>
              <a:rPr lang="en-US" dirty="0" smtClean="0"/>
              <a:t>Grant Wiggins author of Understanding by Design points out the different connotations</a:t>
            </a:r>
          </a:p>
          <a:p>
            <a:pPr lvl="1"/>
            <a:r>
              <a:rPr lang="en-US" dirty="0" smtClean="0"/>
              <a:t>Important questions that recur throughout one’s life</a:t>
            </a:r>
          </a:p>
          <a:p>
            <a:pPr lvl="1"/>
            <a:r>
              <a:rPr lang="en-US" dirty="0" smtClean="0"/>
              <a:t>Key inquiries within a discipline</a:t>
            </a:r>
          </a:p>
          <a:p>
            <a:pPr lvl="1"/>
            <a:r>
              <a:rPr lang="en-US" dirty="0" smtClean="0"/>
              <a:t>What is needed for learning core content</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en-US" smtClean="0"/>
              <a:t>Purpose of Essential Questions</a:t>
            </a:r>
          </a:p>
        </p:txBody>
      </p:sp>
      <p:sp>
        <p:nvSpPr>
          <p:cNvPr id="8195" name="Content Placeholder 2"/>
          <p:cNvSpPr>
            <a:spLocks noGrp="1"/>
          </p:cNvSpPr>
          <p:nvPr>
            <p:ph idx="1"/>
          </p:nvPr>
        </p:nvSpPr>
        <p:spPr/>
        <p:txBody>
          <a:bodyPr/>
          <a:lstStyle/>
          <a:p>
            <a:pPr eaLnBrk="1" hangingPunct="1"/>
            <a:r>
              <a:rPr lang="en-US" smtClean="0"/>
              <a:t>Spark curiosity and a sense of wonder (21</a:t>
            </a:r>
            <a:r>
              <a:rPr lang="en-US" baseline="30000" smtClean="0"/>
              <a:t>st</a:t>
            </a:r>
            <a:r>
              <a:rPr lang="en-US" smtClean="0"/>
              <a:t> century skill: curiosity and imagination)</a:t>
            </a:r>
          </a:p>
          <a:p>
            <a:pPr eaLnBrk="1" hangingPunct="1"/>
            <a:r>
              <a:rPr lang="en-US" smtClean="0"/>
              <a:t>Require students to evaluate, synthesize, and analyze concepts (21</a:t>
            </a:r>
            <a:r>
              <a:rPr lang="en-US" baseline="30000" smtClean="0"/>
              <a:t>st</a:t>
            </a:r>
            <a:r>
              <a:rPr lang="en-US" smtClean="0"/>
              <a:t> century skill: accessing and analyzing information)</a:t>
            </a:r>
          </a:p>
          <a:p>
            <a:pPr eaLnBrk="1" hangingPunct="1"/>
            <a:r>
              <a:rPr lang="en-US" smtClean="0"/>
              <a:t>Engage students in real life applied problem-solving (21</a:t>
            </a:r>
            <a:r>
              <a:rPr lang="en-US" baseline="30000" smtClean="0"/>
              <a:t>st</a:t>
            </a:r>
            <a:r>
              <a:rPr lang="en-US" smtClean="0"/>
              <a:t> century skill: critical thinking/problem solving)</a:t>
            </a:r>
          </a:p>
          <a:p>
            <a:pPr eaLnBrk="1" hangingPunct="1"/>
            <a:r>
              <a:rPr lang="en-US" smtClean="0"/>
              <a:t>Provoke and sustain student interest (21</a:t>
            </a:r>
            <a:r>
              <a:rPr lang="en-US" baseline="30000" smtClean="0"/>
              <a:t>st</a:t>
            </a:r>
            <a:r>
              <a:rPr lang="en-US" smtClean="0"/>
              <a:t> century skill: initiative and entrepreneurialism; curiosity and imagination)</a:t>
            </a:r>
          </a:p>
          <a:p>
            <a:pPr eaLnBrk="1" hangingPunct="1">
              <a:buFont typeface="Wingdings 2" pitchFamily="18" charset="2"/>
              <a:buNone/>
            </a:pPr>
            <a:r>
              <a:rPr lang="en-US" smtClean="0"/>
              <a:t/>
            </a:r>
            <a:br>
              <a:rPr lang="en-US" smtClean="0"/>
            </a:br>
            <a:r>
              <a:rPr lang="en-US" smtClean="0"/>
              <a:t> </a:t>
            </a:r>
          </a:p>
        </p:txBody>
      </p:sp>
    </p:spTree>
  </p:cSld>
  <p:clrMapOvr>
    <a:masterClrMapping/>
  </p:clrMapOvr>
  <p:transition>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 Essential Question…</a:t>
            </a:r>
            <a:endParaRPr lang="en-US" dirty="0"/>
          </a:p>
        </p:txBody>
      </p:sp>
      <p:sp>
        <p:nvSpPr>
          <p:cNvPr id="3" name="Content Placeholder 2"/>
          <p:cNvSpPr>
            <a:spLocks noGrp="1"/>
          </p:cNvSpPr>
          <p:nvPr>
            <p:ph idx="1"/>
          </p:nvPr>
        </p:nvSpPr>
        <p:spPr/>
        <p:txBody>
          <a:bodyPr/>
          <a:lstStyle/>
          <a:p>
            <a:r>
              <a:rPr lang="en-US" dirty="0" smtClean="0"/>
              <a:t>Poses a student learning objective as an inquiry</a:t>
            </a:r>
          </a:p>
          <a:p>
            <a:r>
              <a:rPr lang="en-US" dirty="0" smtClean="0"/>
              <a:t>Invites the student to search for an answer through critical thinking</a:t>
            </a:r>
          </a:p>
          <a:p>
            <a:r>
              <a:rPr lang="en-US" dirty="0" smtClean="0"/>
              <a:t>Helps students see learning objectives in a meaningful context</a:t>
            </a:r>
          </a:p>
          <a:p>
            <a:r>
              <a:rPr lang="en-US" dirty="0" smtClean="0"/>
              <a:t>Helps to engage students with the curriculum</a:t>
            </a:r>
          </a:p>
          <a:p>
            <a:r>
              <a:rPr lang="en-US" dirty="0" smtClean="0"/>
              <a:t>Provides focus for the teacher on what is really important for the student</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Essential Questions lead to . . .</a:t>
            </a:r>
            <a:endParaRPr lang="en-US" dirty="0"/>
          </a:p>
        </p:txBody>
      </p:sp>
      <p:sp>
        <p:nvSpPr>
          <p:cNvPr id="3" name="Content Placeholder 2"/>
          <p:cNvSpPr>
            <a:spLocks noGrp="1"/>
          </p:cNvSpPr>
          <p:nvPr>
            <p:ph idx="1"/>
          </p:nvPr>
        </p:nvSpPr>
        <p:spPr/>
        <p:txBody>
          <a:bodyPr/>
          <a:lstStyle/>
          <a:p>
            <a:r>
              <a:rPr lang="en-US" dirty="0" smtClean="0"/>
              <a:t>Understanding</a:t>
            </a:r>
          </a:p>
          <a:p>
            <a:r>
              <a:rPr lang="en-US" dirty="0" smtClean="0"/>
              <a:t>Focus</a:t>
            </a:r>
          </a:p>
          <a:p>
            <a:r>
              <a:rPr lang="en-US" dirty="0" smtClean="0"/>
              <a:t>Purpose</a:t>
            </a:r>
          </a:p>
          <a:p>
            <a:r>
              <a:rPr lang="en-US" dirty="0" smtClean="0"/>
              <a:t>Incentive</a:t>
            </a:r>
          </a:p>
          <a:p>
            <a:r>
              <a:rPr lang="en-US" dirty="0" smtClean="0"/>
              <a:t>Engagement</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algn="ctr" eaLnBrk="1" hangingPunct="1"/>
            <a:r>
              <a:rPr lang="en-US" smtClean="0"/>
              <a:t>Table Discussion </a:t>
            </a:r>
          </a:p>
        </p:txBody>
      </p:sp>
      <p:sp>
        <p:nvSpPr>
          <p:cNvPr id="9219" name="Content Placeholder 2"/>
          <p:cNvSpPr>
            <a:spLocks noGrp="1"/>
          </p:cNvSpPr>
          <p:nvPr>
            <p:ph idx="1"/>
          </p:nvPr>
        </p:nvSpPr>
        <p:spPr/>
        <p:txBody>
          <a:bodyPr/>
          <a:lstStyle/>
          <a:p>
            <a:pPr eaLnBrk="1" hangingPunct="1"/>
            <a:r>
              <a:rPr lang="en-US" smtClean="0"/>
              <a:t>At your tables discuss and be ready to share out the similarities and differences between essential questions and guiding questions.</a:t>
            </a:r>
          </a:p>
          <a:p>
            <a:pPr lvl="1" eaLnBrk="1" hangingPunct="1"/>
            <a:endParaRPr lang="en-US" smtClean="0"/>
          </a:p>
          <a:p>
            <a:pPr eaLnBrk="1" hangingPunct="1"/>
            <a:endParaRPr lang="en-US" smtClean="0"/>
          </a:p>
        </p:txBody>
      </p:sp>
      <p:pic>
        <p:nvPicPr>
          <p:cNvPr id="9220" name="Picture 2" descr="C:\Documents and Settings\Administrator\Local Settings\Temporary Internet Files\Content.IE5\Q4E1F4RZ\MC900053511[1].wmf"/>
          <p:cNvPicPr>
            <a:picLocks noChangeAspect="1" noChangeArrowheads="1"/>
          </p:cNvPicPr>
          <p:nvPr/>
        </p:nvPicPr>
        <p:blipFill>
          <a:blip r:embed="rId3" cstate="print"/>
          <a:srcRect/>
          <a:stretch>
            <a:fillRect/>
          </a:stretch>
        </p:blipFill>
        <p:spPr bwMode="auto">
          <a:xfrm>
            <a:off x="7086600" y="4419600"/>
            <a:ext cx="1436688" cy="1687513"/>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0" y="704850"/>
            <a:ext cx="8229600" cy="1143000"/>
          </a:xfrm>
        </p:spPr>
        <p:txBody>
          <a:bodyPr/>
          <a:lstStyle/>
          <a:p>
            <a:pPr eaLnBrk="1" hangingPunct="1"/>
            <a:r>
              <a:rPr lang="en-US" sz="3600" smtClean="0"/>
              <a:t>Essential Questions vs. Guiding Questions</a:t>
            </a:r>
          </a:p>
        </p:txBody>
      </p:sp>
      <p:sp>
        <p:nvSpPr>
          <p:cNvPr id="10243" name="Text Placeholder 2"/>
          <p:cNvSpPr>
            <a:spLocks noGrp="1"/>
          </p:cNvSpPr>
          <p:nvPr>
            <p:ph type="body" idx="1"/>
          </p:nvPr>
        </p:nvSpPr>
        <p:spPr>
          <a:xfrm>
            <a:off x="457200" y="1855788"/>
            <a:ext cx="4040188" cy="658812"/>
          </a:xfrm>
        </p:spPr>
        <p:txBody>
          <a:bodyPr/>
          <a:lstStyle/>
          <a:p>
            <a:pPr eaLnBrk="1" hangingPunct="1"/>
            <a:r>
              <a:rPr lang="en-US" smtClean="0"/>
              <a:t>Essential Questions</a:t>
            </a:r>
          </a:p>
        </p:txBody>
      </p:sp>
      <p:sp>
        <p:nvSpPr>
          <p:cNvPr id="10244" name="Text Placeholder 4"/>
          <p:cNvSpPr>
            <a:spLocks noGrp="1"/>
          </p:cNvSpPr>
          <p:nvPr>
            <p:ph type="body" sz="half" idx="3"/>
          </p:nvPr>
        </p:nvSpPr>
        <p:spPr>
          <a:xfrm>
            <a:off x="4645025" y="1860550"/>
            <a:ext cx="4041775" cy="654050"/>
          </a:xfrm>
        </p:spPr>
        <p:txBody>
          <a:bodyPr/>
          <a:lstStyle/>
          <a:p>
            <a:pPr eaLnBrk="1" hangingPunct="1"/>
            <a:r>
              <a:rPr lang="en-US" smtClean="0"/>
              <a:t>Guiding Questions</a:t>
            </a:r>
          </a:p>
        </p:txBody>
      </p:sp>
      <p:sp>
        <p:nvSpPr>
          <p:cNvPr id="10245" name="Content Placeholder 3"/>
          <p:cNvSpPr>
            <a:spLocks noGrp="1"/>
          </p:cNvSpPr>
          <p:nvPr>
            <p:ph sz="quarter" idx="2"/>
          </p:nvPr>
        </p:nvSpPr>
        <p:spPr>
          <a:xfrm>
            <a:off x="457200" y="2514600"/>
            <a:ext cx="4040188" cy="3846513"/>
          </a:xfrm>
        </p:spPr>
        <p:txBody>
          <a:bodyPr/>
          <a:lstStyle/>
          <a:p>
            <a:pPr eaLnBrk="1" hangingPunct="1"/>
            <a:r>
              <a:rPr lang="en-US" sz="2000" smtClean="0"/>
              <a:t>Over- arching question related to a unit</a:t>
            </a:r>
          </a:p>
          <a:p>
            <a:pPr eaLnBrk="1" hangingPunct="1"/>
            <a:r>
              <a:rPr lang="en-US" sz="2000" smtClean="0"/>
              <a:t>Broad transferable ideas </a:t>
            </a:r>
          </a:p>
          <a:p>
            <a:pPr eaLnBrk="1" hangingPunct="1"/>
            <a:r>
              <a:rPr lang="en-US" sz="2000" smtClean="0"/>
              <a:t>Promotes deep understanding</a:t>
            </a:r>
          </a:p>
          <a:p>
            <a:pPr eaLnBrk="1" hangingPunct="1"/>
            <a:r>
              <a:rPr lang="en-US" sz="2000" smtClean="0"/>
              <a:t>Can apply to various subjects or topics </a:t>
            </a:r>
          </a:p>
          <a:p>
            <a:pPr eaLnBrk="1" hangingPunct="1"/>
            <a:endParaRPr lang="en-US" smtClean="0"/>
          </a:p>
          <a:p>
            <a:pPr eaLnBrk="1" hangingPunct="1"/>
            <a:endParaRPr lang="en-US" smtClean="0"/>
          </a:p>
        </p:txBody>
      </p:sp>
      <p:sp>
        <p:nvSpPr>
          <p:cNvPr id="10246" name="Content Placeholder 5"/>
          <p:cNvSpPr>
            <a:spLocks noGrp="1"/>
          </p:cNvSpPr>
          <p:nvPr>
            <p:ph sz="quarter" idx="4"/>
          </p:nvPr>
        </p:nvSpPr>
        <p:spPr>
          <a:xfrm>
            <a:off x="4645025" y="2514600"/>
            <a:ext cx="4041775" cy="3846513"/>
          </a:xfrm>
        </p:spPr>
        <p:txBody>
          <a:bodyPr/>
          <a:lstStyle/>
          <a:p>
            <a:pPr eaLnBrk="1" hangingPunct="1"/>
            <a:r>
              <a:rPr lang="en-US" sz="2000" smtClean="0"/>
              <a:t>Specific question that guides daily lesson</a:t>
            </a:r>
          </a:p>
          <a:p>
            <a:pPr eaLnBrk="1" hangingPunct="1"/>
            <a:r>
              <a:rPr lang="en-US" sz="2000" smtClean="0"/>
              <a:t>Focus on facts </a:t>
            </a:r>
          </a:p>
          <a:p>
            <a:pPr eaLnBrk="1" hangingPunct="1"/>
            <a:r>
              <a:rPr lang="en-US" sz="2000" smtClean="0"/>
              <a:t>Demand only recall </a:t>
            </a:r>
          </a:p>
          <a:p>
            <a:pPr eaLnBrk="1" hangingPunct="1"/>
            <a:r>
              <a:rPr lang="en-US" sz="2000" smtClean="0"/>
              <a:t>Specific to the subject area</a:t>
            </a:r>
          </a:p>
        </p:txBody>
      </p:sp>
    </p:spTree>
  </p:cSld>
  <p:clrMapOvr>
    <a:masterClrMapping/>
  </p:clrMapOvr>
  <p:transition>
    <p:wedg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E50CC91BC05D64FA426C15A61BAC915" ma:contentTypeVersion="0" ma:contentTypeDescription="Create a new document." ma:contentTypeScope="" ma:versionID="c3ab2236e7072566a637988c5ab385db">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85724080-5704-4F8B-AF97-DD59B6C6C9E8}">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openxmlformats.org/package/2006/metadata/core-properties"/>
  </ds:schemaRefs>
</ds:datastoreItem>
</file>

<file path=customXml/itemProps2.xml><?xml version="1.0" encoding="utf-8"?>
<ds:datastoreItem xmlns:ds="http://schemas.openxmlformats.org/officeDocument/2006/customXml" ds:itemID="{79DE99D8-50B5-4F1A-90DC-2A8FA7B3CF82}">
  <ds:schemaRefs>
    <ds:schemaRef ds:uri="http://schemas.microsoft.com/sharepoint/v3/contenttype/forms"/>
  </ds:schemaRefs>
</ds:datastoreItem>
</file>

<file path=customXml/itemProps3.xml><?xml version="1.0" encoding="utf-8"?>
<ds:datastoreItem xmlns:ds="http://schemas.openxmlformats.org/officeDocument/2006/customXml" ds:itemID="{FB6EBB73-323F-4EBB-A929-DCB8A92B736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Flow</Template>
  <TotalTime>386</TotalTime>
  <Words>1241</Words>
  <Application>Microsoft Office PowerPoint</Application>
  <PresentationFormat>On-screen Show (4:3)</PresentationFormat>
  <Paragraphs>130</Paragraphs>
  <Slides>18</Slides>
  <Notes>18</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Flow</vt:lpstr>
      <vt:lpstr>Essential Questions Team Leaders’ Meeting</vt:lpstr>
      <vt:lpstr>Bell-work</vt:lpstr>
      <vt:lpstr>Common Board Configuration</vt:lpstr>
      <vt:lpstr>What is an Essential Question?</vt:lpstr>
      <vt:lpstr>Purpose of Essential Questions</vt:lpstr>
      <vt:lpstr>An Essential Question…</vt:lpstr>
      <vt:lpstr>Essential Questions lead to . . .</vt:lpstr>
      <vt:lpstr>Table Discussion </vt:lpstr>
      <vt:lpstr>Essential Questions vs. Guiding Questions</vt:lpstr>
      <vt:lpstr>Examples of Questions</vt:lpstr>
      <vt:lpstr>Most commonly asked question type is factual—seeking the right answer</vt:lpstr>
      <vt:lpstr>Slide 12</vt:lpstr>
      <vt:lpstr>Slide 13</vt:lpstr>
      <vt:lpstr>Are these essential questions?</vt:lpstr>
      <vt:lpstr>Where do we find essential questions for the curriculum?</vt:lpstr>
      <vt:lpstr>Slide 16</vt:lpstr>
      <vt:lpstr>Wrap Up</vt:lpstr>
      <vt:lpstr>Essential Questions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Essential Questions Principals Meeting</dc:title>
  <dc:creator>Kathlene Cadet</dc:creator>
  <cp:lastModifiedBy>20059</cp:lastModifiedBy>
  <cp:revision>36</cp:revision>
  <cp:lastPrinted>2010-12-10T13:39:25Z</cp:lastPrinted>
  <dcterms:created xsi:type="dcterms:W3CDTF">2010-12-02T00:07:26Z</dcterms:created>
  <dcterms:modified xsi:type="dcterms:W3CDTF">2011-01-26T16:08:50Z</dcterms:modified>
</cp:coreProperties>
</file>